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0"/>
  </p:notesMasterIdLst>
  <p:sldIdLst>
    <p:sldId id="256" r:id="rId2"/>
    <p:sldId id="260" r:id="rId3"/>
    <p:sldId id="257" r:id="rId4"/>
    <p:sldId id="261" r:id="rId5"/>
    <p:sldId id="262" r:id="rId6"/>
    <p:sldId id="263" r:id="rId7"/>
    <p:sldId id="264" r:id="rId8"/>
    <p:sldId id="300" r:id="rId9"/>
    <p:sldId id="265" r:id="rId10"/>
    <p:sldId id="266" r:id="rId11"/>
    <p:sldId id="301" r:id="rId12"/>
    <p:sldId id="303" r:id="rId13"/>
    <p:sldId id="305" r:id="rId14"/>
    <p:sldId id="307" r:id="rId15"/>
    <p:sldId id="304" r:id="rId16"/>
    <p:sldId id="306" r:id="rId17"/>
    <p:sldId id="308" r:id="rId18"/>
    <p:sldId id="302" r:id="rId19"/>
  </p:sldIdLst>
  <p:sldSz cx="9144000" cy="5143500" type="screen16x9"/>
  <p:notesSz cx="6858000" cy="9144000"/>
  <p:embeddedFontLst>
    <p:embeddedFont>
      <p:font typeface="Cambria" panose="02040503050406030204" pitchFamily="18"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Montserrat" pitchFamily="2" charset="77"/>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0949"/>
  </p:normalViewPr>
  <p:slideViewPr>
    <p:cSldViewPr snapToGrid="0">
      <p:cViewPr>
        <p:scale>
          <a:sx n="101" d="100"/>
          <a:sy n="101" d="100"/>
        </p:scale>
        <p:origin x="856" y="8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Before we start the pitch, we would like to have a disclaimer as the pictures in this presentation are graphic.</a:t>
            </a:r>
            <a:endParaRPr sz="1200">
              <a:latin typeface="Cambria"/>
              <a:ea typeface="Cambria"/>
              <a:cs typeface="Cambria"/>
              <a:sym typeface="Cambria"/>
            </a:endParaRPr>
          </a:p>
          <a:p>
            <a:pPr marL="0" lvl="0" indent="0" algn="l" rtl="0">
              <a:lnSpc>
                <a:spcPct val="115000"/>
              </a:lnSpc>
              <a:spcBef>
                <a:spcPts val="0"/>
              </a:spcBef>
              <a:spcAft>
                <a:spcPts val="0"/>
              </a:spcAft>
              <a:buNone/>
            </a:pPr>
            <a:endParaRPr sz="1200">
              <a:latin typeface="Cambria"/>
              <a:ea typeface="Cambria"/>
              <a:cs typeface="Cambria"/>
              <a:sym typeface="Cambria"/>
            </a:endParaRPr>
          </a:p>
          <a:p>
            <a:pPr marL="0" lvl="0" indent="0" algn="l" rtl="0">
              <a:lnSpc>
                <a:spcPct val="115000"/>
              </a:lnSpc>
              <a:spcBef>
                <a:spcPts val="0"/>
              </a:spcBef>
              <a:spcAft>
                <a:spcPts val="0"/>
              </a:spcAft>
              <a:buNone/>
            </a:pPr>
            <a:r>
              <a:rPr lang="en-GB" sz="1200">
                <a:latin typeface="Cambria"/>
                <a:ea typeface="Cambria"/>
                <a:cs typeface="Cambria"/>
                <a:sym typeface="Cambria"/>
              </a:rPr>
              <a:t> Hello, We are HerAI and we provide personalized health care for women.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5529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cfb7f4cb4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cfb7f4cb4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And yet in 2018, 311 000 women died from this disease.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GB" sz="1200">
                <a:latin typeface="Cambria"/>
                <a:ea typeface="Cambria"/>
                <a:cs typeface="Cambria"/>
                <a:sym typeface="Cambria"/>
              </a:rPr>
              <a:t>This is due to three main reasons:</a:t>
            </a:r>
            <a:endParaRPr sz="12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d0a8fced2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d0a8fced2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This is Lily. she is </a:t>
            </a:r>
            <a:r>
              <a:rPr lang="en-GB"/>
              <a:t>a 27-year old woman who was diagnosed with CC after suffering from horrible pain for almost a year. After few weeks of treatment, she wasn’t getting better. Her doctor discovered that she was on a wrong treatment plan because the position of her cervix had been misclassified. </a:t>
            </a:r>
            <a:endParaRPr/>
          </a:p>
          <a:p>
            <a:pPr marL="0" lvl="0" indent="0" algn="l" rtl="0">
              <a:lnSpc>
                <a:spcPct val="115000"/>
              </a:lnSpc>
              <a:spcBef>
                <a:spcPts val="0"/>
              </a:spcBef>
              <a:spcAft>
                <a:spcPts val="0"/>
              </a:spcAft>
              <a:buNone/>
            </a:pPr>
            <a:r>
              <a:rPr lang="en-GB"/>
              <a:t> </a:t>
            </a:r>
            <a:endParaRPr/>
          </a:p>
          <a:p>
            <a:pPr marL="0" lvl="0" indent="0" algn="l" rtl="0">
              <a:lnSpc>
                <a:spcPct val="115000"/>
              </a:lnSpc>
              <a:spcBef>
                <a:spcPts val="0"/>
              </a:spcBef>
              <a:spcAft>
                <a:spcPts val="0"/>
              </a:spcAft>
              <a:buNone/>
            </a:pPr>
            <a:r>
              <a:rPr lang="en-GB"/>
              <a:t>Thankfully, the doctors were able to change her treatment on time and she is now a cancer survivor. </a:t>
            </a:r>
            <a:endParaRPr/>
          </a:p>
          <a:p>
            <a:pPr marL="0" lvl="0" indent="0" algn="l" rtl="0">
              <a:lnSpc>
                <a:spcPct val="115000"/>
              </a:lnSpc>
              <a:spcBef>
                <a:spcPts val="0"/>
              </a:spcBef>
              <a:spcAft>
                <a:spcPts val="0"/>
              </a:spcAft>
              <a:buNone/>
            </a:pPr>
            <a:r>
              <a:rPr lang="en-GB"/>
              <a:t>But like Lily, there are thousands of women whose mistreatment goes undiscovered.</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GB"/>
              <a:t>Let’s think how lily’s life would have been different if she was able to know that she was high risk and how it would have been different if there was a tool to better assess the position of her cervix. </a:t>
            </a:r>
            <a:endParaRPr sz="1200">
              <a:latin typeface="Cambria"/>
              <a:ea typeface="Cambria"/>
              <a:cs typeface="Cambria"/>
              <a:sym typeface="Cambria"/>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(but dont get the chance of getting diagnosed at the right time with the right treatment)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d0a8fced2_1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d0a8fced2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Cambria"/>
              <a:ea typeface="Cambria"/>
              <a:cs typeface="Cambria"/>
              <a:sym typeface="Cambria"/>
            </a:endParaRPr>
          </a:p>
          <a:p>
            <a:pPr marL="457200" lvl="0" indent="-304800" algn="l" rtl="0">
              <a:lnSpc>
                <a:spcPct val="115000"/>
              </a:lnSpc>
              <a:spcBef>
                <a:spcPts val="0"/>
              </a:spcBef>
              <a:spcAft>
                <a:spcPts val="0"/>
              </a:spcAft>
              <a:buSzPts val="1200"/>
              <a:buFont typeface="Cambria"/>
              <a:buAutoNum type="arabicPeriod"/>
            </a:pPr>
            <a:r>
              <a:rPr lang="en-GB" sz="1200">
                <a:latin typeface="Cambria"/>
                <a:ea typeface="Cambria"/>
                <a:cs typeface="Cambria"/>
                <a:sym typeface="Cambria"/>
              </a:rPr>
              <a:t>Lack of sexual health education </a:t>
            </a:r>
            <a:endParaRPr sz="1200">
              <a:latin typeface="Cambria"/>
              <a:ea typeface="Cambria"/>
              <a:cs typeface="Cambria"/>
              <a:sym typeface="Cambria"/>
            </a:endParaRPr>
          </a:p>
          <a:p>
            <a:pPr marL="0" lvl="0" indent="0" algn="l" rtl="0">
              <a:lnSpc>
                <a:spcPct val="115000"/>
              </a:lnSpc>
              <a:spcBef>
                <a:spcPts val="0"/>
              </a:spcBef>
              <a:spcAft>
                <a:spcPts val="0"/>
              </a:spcAft>
              <a:buNone/>
            </a:pPr>
            <a:r>
              <a:rPr lang="en-GB" sz="1200">
                <a:latin typeface="Cambria"/>
                <a:ea typeface="Cambria"/>
                <a:cs typeface="Cambria"/>
                <a:sym typeface="Cambria"/>
              </a:rPr>
              <a:t>In many societies around the world, it is still a taboo to talk about Sexually Transmitted Infections  which are the major cause of cervical cancer. </a:t>
            </a:r>
            <a:endParaRPr sz="1200">
              <a:latin typeface="Cambria"/>
              <a:ea typeface="Cambria"/>
              <a:cs typeface="Cambria"/>
              <a:sym typeface="Cambria"/>
            </a:endParaRPr>
          </a:p>
          <a:p>
            <a:pPr marL="0" lvl="0" indent="0" algn="l" rtl="0">
              <a:lnSpc>
                <a:spcPct val="115000"/>
              </a:lnSpc>
              <a:spcBef>
                <a:spcPts val="0"/>
              </a:spcBef>
              <a:spcAft>
                <a:spcPts val="0"/>
              </a:spcAft>
              <a:buNone/>
            </a:pPr>
            <a:endParaRPr sz="1200">
              <a:latin typeface="Cambria"/>
              <a:ea typeface="Cambria"/>
              <a:cs typeface="Cambria"/>
              <a:sym typeface="Cambria"/>
            </a:endParaRPr>
          </a:p>
          <a:p>
            <a:pPr marL="0" lvl="0" indent="0" algn="l" rtl="0">
              <a:lnSpc>
                <a:spcPct val="115000"/>
              </a:lnSpc>
              <a:spcBef>
                <a:spcPts val="0"/>
              </a:spcBef>
              <a:spcAft>
                <a:spcPts val="0"/>
              </a:spcAft>
              <a:buNone/>
            </a:pPr>
            <a:endParaRPr sz="1200">
              <a:latin typeface="Cambria"/>
              <a:ea typeface="Cambria"/>
              <a:cs typeface="Cambria"/>
              <a:sym typeface="Cambria"/>
            </a:endParaRPr>
          </a:p>
          <a:p>
            <a:pPr marL="0" lvl="0" indent="0" algn="l" rtl="0">
              <a:lnSpc>
                <a:spcPct val="115000"/>
              </a:lnSpc>
              <a:spcBef>
                <a:spcPts val="0"/>
              </a:spcBef>
              <a:spcAft>
                <a:spcPts val="0"/>
              </a:spcAft>
              <a:buNone/>
            </a:pPr>
            <a:r>
              <a:rPr lang="en-GB" sz="1200">
                <a:latin typeface="Cambria"/>
                <a:ea typeface="Cambria"/>
                <a:cs typeface="Cambria"/>
                <a:sym typeface="Cambria"/>
              </a:rPr>
              <a:t> As a result, women are often not aware of protection methods or of the risk of developing cancer.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d0a8fced2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d0a8fced2_1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2. No access to screening </a:t>
            </a:r>
            <a:endParaRPr sz="1200">
              <a:latin typeface="Cambria"/>
              <a:ea typeface="Cambria"/>
              <a:cs typeface="Cambria"/>
              <a:sym typeface="Cambria"/>
            </a:endParaRPr>
          </a:p>
          <a:p>
            <a:pPr marL="457200" lvl="0" indent="0" algn="l" rtl="0">
              <a:lnSpc>
                <a:spcPct val="115000"/>
              </a:lnSpc>
              <a:spcBef>
                <a:spcPts val="0"/>
              </a:spcBef>
              <a:spcAft>
                <a:spcPts val="0"/>
              </a:spcAft>
              <a:buNone/>
            </a:pPr>
            <a:endParaRPr sz="1200">
              <a:latin typeface="Cambria"/>
              <a:ea typeface="Cambria"/>
              <a:cs typeface="Cambria"/>
              <a:sym typeface="Cambria"/>
            </a:endParaRPr>
          </a:p>
          <a:p>
            <a:pPr marL="0" lvl="0" indent="0" algn="l" rtl="0">
              <a:lnSpc>
                <a:spcPct val="115000"/>
              </a:lnSpc>
              <a:spcBef>
                <a:spcPts val="0"/>
              </a:spcBef>
              <a:spcAft>
                <a:spcPts val="0"/>
              </a:spcAft>
              <a:buNone/>
            </a:pPr>
            <a:r>
              <a:rPr lang="en-GB" sz="1200">
                <a:latin typeface="Cambria"/>
                <a:ea typeface="Cambria"/>
                <a:cs typeface="Cambria"/>
                <a:sym typeface="Cambria"/>
              </a:rPr>
              <a:t>Many women do not have access to screening centres and even when they do, Doctors are not always able to accurately diagnose </a:t>
            </a:r>
            <a:r>
              <a:rPr lang="en-GB" sz="1200" b="1">
                <a:latin typeface="Cambria"/>
                <a:ea typeface="Cambria"/>
                <a:cs typeface="Cambria"/>
                <a:sym typeface="Cambria"/>
              </a:rPr>
              <a:t>precancerous</a:t>
            </a:r>
            <a:r>
              <a:rPr lang="en-GB" sz="1200">
                <a:latin typeface="Cambria"/>
                <a:ea typeface="Cambria"/>
                <a:cs typeface="Cambria"/>
                <a:sym typeface="Cambria"/>
              </a:rPr>
              <a:t> cells in the cervix.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cdf7f6439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cdf7f643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latin typeface="Cambria"/>
                <a:ea typeface="Cambria"/>
                <a:cs typeface="Cambria"/>
                <a:sym typeface="Cambria"/>
              </a:rPr>
              <a:t>3. Poorly customized treatment</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latin typeface="Cambria"/>
                <a:ea typeface="Cambria"/>
                <a:cs typeface="Cambria"/>
                <a:sym typeface="Cambria"/>
              </a:rPr>
              <a:t>Even when the precancerous cells are screened accurately, treatments are seldom properly adapted to the individual patient’s </a:t>
            </a:r>
            <a:r>
              <a:rPr lang="en-GB" sz="1200" b="1">
                <a:latin typeface="Cambria"/>
                <a:ea typeface="Cambria"/>
                <a:cs typeface="Cambria"/>
                <a:sym typeface="Cambria"/>
              </a:rPr>
              <a:t>cervix position</a:t>
            </a:r>
            <a:r>
              <a:rPr lang="en-GB" sz="1200">
                <a:latin typeface="Cambria"/>
                <a:ea typeface="Cambria"/>
                <a:cs typeface="Cambria"/>
                <a:sym typeface="Cambria"/>
              </a:rPr>
              <a:t>. This can be extremely dangerous because “</a:t>
            </a:r>
            <a:r>
              <a:rPr lang="en-GB" sz="1050">
                <a:highlight>
                  <a:srgbClr val="FFFFFF"/>
                </a:highlight>
                <a:latin typeface="Cambria"/>
                <a:ea typeface="Cambria"/>
                <a:cs typeface="Cambria"/>
                <a:sym typeface="Cambria"/>
              </a:rPr>
              <a:t>A treatment which works effectively for one woman may obscure future cancerous growth in another woman.” </a:t>
            </a:r>
            <a:endParaRPr sz="12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e9d56c1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e9d56c1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But What do we mean by the position of the cervix? What is the cervix anyway?</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The cervix is located at the entrance of the uterus. </a:t>
            </a:r>
            <a:endParaRPr sz="1200">
              <a:highlight>
                <a:srgbClr val="FFFFFF"/>
              </a:highlight>
              <a:latin typeface="Cambria"/>
              <a:ea typeface="Cambria"/>
              <a:cs typeface="Cambria"/>
              <a:sym typeface="Cambr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e9d56c1a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e9d56c1a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It has a part called  transformation zone, which is, the most common place for abnormal cells to develop.</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Based on the visibility of this transformation zone in each patient, </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Disclaimer: the pictures in the following slide contains blood,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e9d56c1a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e9d56c1ad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The position of the cervix is classified into three different types</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In type 1, the transformation zone is fully visible. With type 2, it is semi visible and with type 3, it is not visible at all. </a:t>
            </a: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endParaRPr sz="1200">
              <a:highlight>
                <a:srgbClr val="FFFFFF"/>
              </a:highlight>
              <a:latin typeface="Cambria"/>
              <a:ea typeface="Cambria"/>
              <a:cs typeface="Cambria"/>
              <a:sym typeface="Cambria"/>
            </a:endParaRPr>
          </a:p>
          <a:p>
            <a:pPr marL="0" lvl="0" indent="0" algn="l" rtl="0">
              <a:lnSpc>
                <a:spcPct val="115000"/>
              </a:lnSpc>
              <a:spcBef>
                <a:spcPts val="0"/>
              </a:spcBef>
              <a:spcAft>
                <a:spcPts val="0"/>
              </a:spcAft>
              <a:buNone/>
            </a:pPr>
            <a:r>
              <a:rPr lang="en-GB" sz="1200">
                <a:highlight>
                  <a:srgbClr val="FFFFFF"/>
                </a:highlight>
                <a:latin typeface="Cambria"/>
                <a:ea typeface="Cambria"/>
                <a:cs typeface="Cambria"/>
                <a:sym typeface="Cambria"/>
              </a:rPr>
              <a:t>It is very difficult for doctors as well, to distinguish between the types as the position is not always this clear.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30"/>
        <p:cNvGrpSpPr/>
        <p:nvPr/>
      </p:nvGrpSpPr>
      <p:grpSpPr>
        <a:xfrm>
          <a:off x="0" y="0"/>
          <a:ext cx="0" cy="0"/>
          <a:chOff x="0" y="0"/>
          <a:chExt cx="0" cy="0"/>
        </a:xfrm>
      </p:grpSpPr>
      <p:pic>
        <p:nvPicPr>
          <p:cNvPr id="131" name="Google Shape;131;p1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32" name="Google Shape;132;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3"/>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134" name="Google Shape;13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3"/>
          <p:cNvGrpSpPr/>
          <p:nvPr/>
        </p:nvGrpSpPr>
        <p:grpSpPr>
          <a:xfrm>
            <a:off x="0" y="381001"/>
            <a:ext cx="1037850" cy="1016287"/>
            <a:chOff x="0" y="381001"/>
            <a:chExt cx="1037850" cy="1016287"/>
          </a:xfrm>
        </p:grpSpPr>
        <p:sp>
          <p:nvSpPr>
            <p:cNvPr id="140" name="Google Shape;140;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55"/>
        <p:cNvGrpSpPr/>
        <p:nvPr/>
      </p:nvGrpSpPr>
      <p:grpSpPr>
        <a:xfrm>
          <a:off x="0" y="0"/>
          <a:ext cx="0" cy="0"/>
          <a:chOff x="0" y="0"/>
          <a:chExt cx="0" cy="0"/>
        </a:xfrm>
      </p:grpSpPr>
      <p:sp>
        <p:nvSpPr>
          <p:cNvPr id="156" name="Google Shape;156;p15"/>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57" name="Google Shape;157;p15"/>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15"/>
          <p:cNvGrpSpPr/>
          <p:nvPr/>
        </p:nvGrpSpPr>
        <p:grpSpPr>
          <a:xfrm>
            <a:off x="0" y="381001"/>
            <a:ext cx="1037850" cy="1016287"/>
            <a:chOff x="0" y="381001"/>
            <a:chExt cx="1037850" cy="1016287"/>
          </a:xfrm>
        </p:grpSpPr>
        <p:sp>
          <p:nvSpPr>
            <p:cNvPr id="163" name="Google Shape;163;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66" name="Google Shape;16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67" name="Google Shape;167;p15"/>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59"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6"/>
          <p:cNvSpPr txBox="1">
            <a:spLocks noGrp="1"/>
          </p:cNvSpPr>
          <p:nvPr>
            <p:ph type="ctrTitle"/>
          </p:nvPr>
        </p:nvSpPr>
        <p:spPr>
          <a:xfrm>
            <a:off x="3480905" y="1134552"/>
            <a:ext cx="5017500" cy="7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Cervical Cancer Classification using Neural Networks</a:t>
            </a:r>
            <a:endParaRPr sz="6000" dirty="0"/>
          </a:p>
        </p:txBody>
      </p:sp>
      <p:sp>
        <p:nvSpPr>
          <p:cNvPr id="174" name="Google Shape;174;p16"/>
          <p:cNvSpPr txBox="1"/>
          <p:nvPr/>
        </p:nvSpPr>
        <p:spPr>
          <a:xfrm>
            <a:off x="279110" y="3999250"/>
            <a:ext cx="2539500" cy="69848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50">
                <a:solidFill>
                  <a:schemeClr val="lt1"/>
                </a:solidFill>
                <a:latin typeface="Roboto"/>
                <a:ea typeface="Roboto"/>
                <a:cs typeface="Roboto"/>
                <a:sym typeface="Roboto"/>
              </a:rPr>
              <a:t>Naman Rajani </a:t>
            </a:r>
            <a:endParaRPr sz="1650" dirty="0">
              <a:solidFill>
                <a:schemeClr val="lt1"/>
              </a:solidFill>
              <a:latin typeface="Roboto"/>
              <a:ea typeface="Roboto"/>
              <a:cs typeface="Roboto"/>
              <a:sym typeface="Roboto"/>
            </a:endParaRPr>
          </a:p>
          <a:p>
            <a:pPr marL="0" lvl="0" indent="0" algn="l" rtl="0">
              <a:spcBef>
                <a:spcPts val="0"/>
              </a:spcBef>
              <a:spcAft>
                <a:spcPts val="0"/>
              </a:spcAft>
              <a:buNone/>
            </a:pPr>
            <a:r>
              <a:rPr lang="en-GB" sz="1650" dirty="0">
                <a:solidFill>
                  <a:schemeClr val="lt1"/>
                </a:solidFill>
                <a:latin typeface="Roboto"/>
                <a:ea typeface="Roboto"/>
                <a:cs typeface="Roboto"/>
                <a:sym typeface="Roboto"/>
              </a:rPr>
              <a:t>Aryan Bhagat</a:t>
            </a:r>
            <a:endParaRPr dirty="0">
              <a:solidFill>
                <a:schemeClr val="lt1"/>
              </a:solidFill>
              <a:latin typeface="Lato"/>
              <a:ea typeface="Lato"/>
              <a:cs typeface="Lato"/>
              <a:sym typeface="Lato"/>
            </a:endParaRPr>
          </a:p>
        </p:txBody>
      </p:sp>
      <p:sp>
        <p:nvSpPr>
          <p:cNvPr id="175" name="Google Shape;175;p16"/>
          <p:cNvSpPr txBox="1"/>
          <p:nvPr/>
        </p:nvSpPr>
        <p:spPr>
          <a:xfrm>
            <a:off x="4904050" y="3350500"/>
            <a:ext cx="3179100" cy="49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3" name="Google Shape;243;p26"/>
          <p:cNvSpPr txBox="1">
            <a:spLocks noGrp="1"/>
          </p:cNvSpPr>
          <p:nvPr>
            <p:ph type="title"/>
          </p:nvPr>
        </p:nvSpPr>
        <p:spPr>
          <a:xfrm>
            <a:off x="1297500" y="393750"/>
            <a:ext cx="7503600" cy="11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dirty="0">
                <a:solidFill>
                  <a:schemeClr val="bg1"/>
                </a:solidFill>
                <a:latin typeface="+mj-lt"/>
              </a:rPr>
              <a:t>Dataset</a:t>
            </a:r>
            <a:endParaRPr sz="3400" b="1" dirty="0">
              <a:solidFill>
                <a:schemeClr val="bg1"/>
              </a:solidFill>
              <a:latin typeface="+mj-lt"/>
            </a:endParaRPr>
          </a:p>
        </p:txBody>
      </p:sp>
      <p:sp>
        <p:nvSpPr>
          <p:cNvPr id="245" name="Google Shape;245;p26"/>
          <p:cNvSpPr txBox="1"/>
          <p:nvPr/>
        </p:nvSpPr>
        <p:spPr>
          <a:xfrm>
            <a:off x="6831075" y="1650675"/>
            <a:ext cx="1917300" cy="5592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000" b="1" dirty="0">
              <a:solidFill>
                <a:srgbClr val="FFFFFF"/>
              </a:solidFill>
              <a:latin typeface="Lato"/>
              <a:ea typeface="Lato"/>
              <a:cs typeface="Lato"/>
              <a:sym typeface="Lato"/>
            </a:endParaRPr>
          </a:p>
        </p:txBody>
      </p:sp>
      <p:sp>
        <p:nvSpPr>
          <p:cNvPr id="4" name="TextBox 3">
            <a:extLst>
              <a:ext uri="{FF2B5EF4-FFF2-40B4-BE49-F238E27FC236}">
                <a16:creationId xmlns:a16="http://schemas.microsoft.com/office/drawing/2014/main" id="{FC8D19BE-0755-C657-D2E4-D9A09D14DCB6}"/>
              </a:ext>
            </a:extLst>
          </p:cNvPr>
          <p:cNvSpPr txBox="1"/>
          <p:nvPr/>
        </p:nvSpPr>
        <p:spPr>
          <a:xfrm>
            <a:off x="1297500" y="1524150"/>
            <a:ext cx="6919400" cy="2677656"/>
          </a:xfrm>
          <a:prstGeom prst="rect">
            <a:avLst/>
          </a:prstGeom>
          <a:noFill/>
        </p:spPr>
        <p:txBody>
          <a:bodyPr wrap="square" rtlCol="0">
            <a:spAutoFit/>
          </a:bodyPr>
          <a:lstStyle/>
          <a:p>
            <a:r>
              <a:rPr lang="en-US" dirty="0">
                <a:solidFill>
                  <a:schemeClr val="bg1"/>
                </a:solidFill>
              </a:rPr>
              <a:t>The dataset contains 858 rows and 36 columns, including data on age, sexual health, smoking habits, contraceptive use, STD history, and diagnostic test results. There are both numerical and categorical variables, with some missing data represented by "?". Key columns include:</a:t>
            </a:r>
          </a:p>
          <a:p>
            <a:endParaRPr lang="en-US" dirty="0">
              <a:solidFill>
                <a:schemeClr val="bg1"/>
              </a:solidFill>
            </a:endParaRPr>
          </a:p>
          <a:p>
            <a:pPr>
              <a:buFont typeface="Arial" panose="020B0604020202020204" pitchFamily="34" charset="0"/>
              <a:buChar char="•"/>
            </a:pPr>
            <a:r>
              <a:rPr lang="en-US" b="1" dirty="0">
                <a:solidFill>
                  <a:schemeClr val="bg1"/>
                </a:solidFill>
              </a:rPr>
              <a:t>Age</a:t>
            </a:r>
            <a:r>
              <a:rPr lang="en-US" dirty="0">
                <a:solidFill>
                  <a:schemeClr val="bg1"/>
                </a:solidFill>
              </a:rPr>
              <a:t>: Numerical data indicating age.</a:t>
            </a:r>
          </a:p>
          <a:p>
            <a:pPr>
              <a:buFont typeface="Arial" panose="020B0604020202020204" pitchFamily="34" charset="0"/>
              <a:buChar char="•"/>
            </a:pPr>
            <a:r>
              <a:rPr lang="en-US" b="1" dirty="0">
                <a:solidFill>
                  <a:schemeClr val="bg1"/>
                </a:solidFill>
              </a:rPr>
              <a:t>Number of sexual partners</a:t>
            </a:r>
            <a:r>
              <a:rPr lang="en-US" dirty="0">
                <a:solidFill>
                  <a:schemeClr val="bg1"/>
                </a:solidFill>
              </a:rPr>
              <a:t> and </a:t>
            </a:r>
            <a:r>
              <a:rPr lang="en-US" b="1" dirty="0">
                <a:solidFill>
                  <a:schemeClr val="bg1"/>
                </a:solidFill>
              </a:rPr>
              <a:t>First sexual intercourse</a:t>
            </a:r>
            <a:r>
              <a:rPr lang="en-US" dirty="0">
                <a:solidFill>
                  <a:schemeClr val="bg1"/>
                </a:solidFill>
              </a:rPr>
              <a:t>: Numerical or categorical data with missing values.</a:t>
            </a:r>
          </a:p>
          <a:p>
            <a:pPr>
              <a:buFont typeface="Arial" panose="020B0604020202020204" pitchFamily="34" charset="0"/>
              <a:buChar char="•"/>
            </a:pPr>
            <a:r>
              <a:rPr lang="en-US" b="1" dirty="0">
                <a:solidFill>
                  <a:schemeClr val="bg1"/>
                </a:solidFill>
              </a:rPr>
              <a:t>Smokes</a:t>
            </a:r>
            <a:r>
              <a:rPr lang="en-US" dirty="0">
                <a:solidFill>
                  <a:schemeClr val="bg1"/>
                </a:solidFill>
              </a:rPr>
              <a:t>, </a:t>
            </a:r>
            <a:r>
              <a:rPr lang="en-US" b="1" dirty="0">
                <a:solidFill>
                  <a:schemeClr val="bg1"/>
                </a:solidFill>
              </a:rPr>
              <a:t>Hormonal Contraceptives</a:t>
            </a:r>
            <a:r>
              <a:rPr lang="en-US" dirty="0">
                <a:solidFill>
                  <a:schemeClr val="bg1"/>
                </a:solidFill>
              </a:rPr>
              <a:t>, </a:t>
            </a:r>
            <a:r>
              <a:rPr lang="en-US" b="1" dirty="0">
                <a:solidFill>
                  <a:schemeClr val="bg1"/>
                </a:solidFill>
              </a:rPr>
              <a:t>STDs</a:t>
            </a:r>
            <a:r>
              <a:rPr lang="en-US" dirty="0">
                <a:solidFill>
                  <a:schemeClr val="bg1"/>
                </a:solidFill>
              </a:rPr>
              <a:t>: Indicators with associated numerical details (e.g., years, packs/year).</a:t>
            </a:r>
          </a:p>
          <a:p>
            <a:pPr>
              <a:buFont typeface="Arial" panose="020B0604020202020204" pitchFamily="34" charset="0"/>
              <a:buChar char="•"/>
            </a:pPr>
            <a:r>
              <a:rPr lang="en-US" b="1" dirty="0">
                <a:solidFill>
                  <a:schemeClr val="bg1"/>
                </a:solidFill>
              </a:rPr>
              <a:t>Diagnostic Results</a:t>
            </a:r>
            <a:r>
              <a:rPr lang="en-US" dirty="0">
                <a:solidFill>
                  <a:schemeClr val="bg1"/>
                </a:solidFill>
              </a:rPr>
              <a:t>: Columns like "</a:t>
            </a:r>
            <a:r>
              <a:rPr lang="en-US" dirty="0" err="1">
                <a:solidFill>
                  <a:schemeClr val="bg1"/>
                </a:solidFill>
              </a:rPr>
              <a:t>Dx:Cancer</a:t>
            </a:r>
            <a:r>
              <a:rPr lang="en-US" dirty="0">
                <a:solidFill>
                  <a:schemeClr val="bg1"/>
                </a:solidFill>
              </a:rPr>
              <a:t>," "</a:t>
            </a:r>
            <a:r>
              <a:rPr lang="en-US" dirty="0" err="1">
                <a:solidFill>
                  <a:schemeClr val="bg1"/>
                </a:solidFill>
              </a:rPr>
              <a:t>Hinselmann</a:t>
            </a:r>
            <a:r>
              <a:rPr lang="en-US" dirty="0">
                <a:solidFill>
                  <a:schemeClr val="bg1"/>
                </a:solidFill>
              </a:rPr>
              <a:t>," "Schiller," "</a:t>
            </a:r>
            <a:r>
              <a:rPr lang="en-US" dirty="0" err="1">
                <a:solidFill>
                  <a:schemeClr val="bg1"/>
                </a:solidFill>
              </a:rPr>
              <a:t>Citology</a:t>
            </a:r>
            <a:r>
              <a:rPr lang="en-US" dirty="0">
                <a:solidFill>
                  <a:schemeClr val="bg1"/>
                </a:solidFill>
              </a:rPr>
              <a:t>," and "Biopsy" indicating outcomes.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90192D-5361-35D0-AE83-329912637F53}"/>
              </a:ext>
            </a:extLst>
          </p:cNvPr>
          <p:cNvSpPr>
            <a:spLocks noGrp="1"/>
          </p:cNvSpPr>
          <p:nvPr>
            <p:ph type="body" idx="1"/>
          </p:nvPr>
        </p:nvSpPr>
        <p:spPr>
          <a:xfrm>
            <a:off x="1297500" y="482600"/>
            <a:ext cx="7038900" cy="4254500"/>
          </a:xfrm>
        </p:spPr>
        <p:txBody>
          <a:bodyPr/>
          <a:lstStyle/>
          <a:p>
            <a:r>
              <a:rPr lang="en-US" dirty="0"/>
              <a:t>The dataset reveals that the participants have a mean age of approximately 26.82 years, with a median age of 25 years, and half of the individuals are between 20 and 32 years old. On average, participants reported around 2.28 pregnancies. A significant majority, 85.4%, do not smoke, leaving 14.6% identified as smokers. In terms of health-related findings, 89.5% of the participants reported no diagnosis of sexually transmitted diseases (STDs), whereas 10.5% reported at least one STD diagnosis.</a:t>
            </a:r>
          </a:p>
          <a:p>
            <a:pPr marL="146050" indent="0">
              <a:buNone/>
            </a:pPr>
            <a:endParaRPr lang="en-US" dirty="0"/>
          </a:p>
          <a:p>
            <a:r>
              <a:rPr lang="en-US" dirty="0"/>
              <a:t>Cancer and biopsy data provide additional insights into the health conditions within the dataset. Only 2.1% of participants have been diagnosed with cancer, while a staggering 97.9% are cancer-free. Similarly, biopsy results indicate that 93.6% of cases returned negative outcomes, while 6.4% yielded positive results. These findings highlight critical aspects of health-related behaviors and conditions among the study population.</a:t>
            </a:r>
          </a:p>
          <a:p>
            <a:pPr marL="146050" indent="0">
              <a:buNone/>
            </a:pPr>
            <a:endParaRPr lang="en-US" dirty="0"/>
          </a:p>
        </p:txBody>
      </p:sp>
    </p:spTree>
    <p:extLst>
      <p:ext uri="{BB962C8B-B14F-4D97-AF65-F5344CB8AC3E}">
        <p14:creationId xmlns:p14="http://schemas.microsoft.com/office/powerpoint/2010/main" val="97180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8600-7995-98E5-5888-A78C6FA89023}"/>
              </a:ext>
            </a:extLst>
          </p:cNvPr>
          <p:cNvSpPr>
            <a:spLocks noGrp="1"/>
          </p:cNvSpPr>
          <p:nvPr>
            <p:ph type="title"/>
          </p:nvPr>
        </p:nvSpPr>
        <p:spPr/>
        <p:txBody>
          <a:bodyPr/>
          <a:lstStyle/>
          <a:p>
            <a:r>
              <a:rPr lang="en-US" dirty="0"/>
              <a:t>ANN Architecture </a:t>
            </a:r>
          </a:p>
        </p:txBody>
      </p:sp>
      <p:pic>
        <p:nvPicPr>
          <p:cNvPr id="5" name="Picture 4">
            <a:extLst>
              <a:ext uri="{FF2B5EF4-FFF2-40B4-BE49-F238E27FC236}">
                <a16:creationId xmlns:a16="http://schemas.microsoft.com/office/drawing/2014/main" id="{465E7069-78F1-63DB-B405-B7EFE008408B}"/>
              </a:ext>
            </a:extLst>
          </p:cNvPr>
          <p:cNvPicPr>
            <a:picLocks noChangeAspect="1"/>
          </p:cNvPicPr>
          <p:nvPr/>
        </p:nvPicPr>
        <p:blipFill>
          <a:blip r:embed="rId2"/>
          <a:stretch>
            <a:fillRect/>
          </a:stretch>
        </p:blipFill>
        <p:spPr>
          <a:xfrm>
            <a:off x="5269108" y="0"/>
            <a:ext cx="3355583" cy="5143500"/>
          </a:xfrm>
          <a:prstGeom prst="rect">
            <a:avLst/>
          </a:prstGeom>
        </p:spPr>
      </p:pic>
      <p:pic>
        <p:nvPicPr>
          <p:cNvPr id="9" name="Picture 8">
            <a:extLst>
              <a:ext uri="{FF2B5EF4-FFF2-40B4-BE49-F238E27FC236}">
                <a16:creationId xmlns:a16="http://schemas.microsoft.com/office/drawing/2014/main" id="{194D6AAE-5DCC-F21F-B7CC-0A027CE0AAAC}"/>
              </a:ext>
            </a:extLst>
          </p:cNvPr>
          <p:cNvPicPr>
            <a:picLocks noChangeAspect="1"/>
          </p:cNvPicPr>
          <p:nvPr/>
        </p:nvPicPr>
        <p:blipFill>
          <a:blip r:embed="rId3"/>
          <a:stretch>
            <a:fillRect/>
          </a:stretch>
        </p:blipFill>
        <p:spPr>
          <a:xfrm>
            <a:off x="561431" y="1898901"/>
            <a:ext cx="4255519" cy="1936750"/>
          </a:xfrm>
          <a:prstGeom prst="rect">
            <a:avLst/>
          </a:prstGeom>
        </p:spPr>
      </p:pic>
    </p:spTree>
    <p:extLst>
      <p:ext uri="{BB962C8B-B14F-4D97-AF65-F5344CB8AC3E}">
        <p14:creationId xmlns:p14="http://schemas.microsoft.com/office/powerpoint/2010/main" val="2943697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01408-7DB1-84C8-351B-37A901DC2D27}"/>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9D9E5AA-B111-A931-1DCC-7BA934F6D3B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11437E1F-2CAC-4C52-5944-48C58686AA18}"/>
              </a:ext>
            </a:extLst>
          </p:cNvPr>
          <p:cNvPicPr>
            <a:picLocks noChangeAspect="1"/>
          </p:cNvPicPr>
          <p:nvPr/>
        </p:nvPicPr>
        <p:blipFill>
          <a:blip r:embed="rId2"/>
          <a:stretch>
            <a:fillRect/>
          </a:stretch>
        </p:blipFill>
        <p:spPr>
          <a:xfrm>
            <a:off x="685800" y="156444"/>
            <a:ext cx="7772400" cy="4830611"/>
          </a:xfrm>
          <a:prstGeom prst="rect">
            <a:avLst/>
          </a:prstGeom>
        </p:spPr>
      </p:pic>
    </p:spTree>
    <p:extLst>
      <p:ext uri="{BB962C8B-B14F-4D97-AF65-F5344CB8AC3E}">
        <p14:creationId xmlns:p14="http://schemas.microsoft.com/office/powerpoint/2010/main" val="581254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718CF-998E-DD91-0AD9-B5FF1DA4929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668D40A-F3A8-F2BB-C7D1-1081F7080886}"/>
              </a:ext>
            </a:extLst>
          </p:cNvPr>
          <p:cNvSpPr>
            <a:spLocks noGrp="1"/>
          </p:cNvSpPr>
          <p:nvPr>
            <p:ph type="body" idx="1"/>
          </p:nvPr>
        </p:nvSpPr>
        <p:spPr/>
        <p:txBody>
          <a:bodyPr/>
          <a:lstStyle/>
          <a:p>
            <a:endParaRPr lang="en-US"/>
          </a:p>
        </p:txBody>
      </p:sp>
      <p:pic>
        <p:nvPicPr>
          <p:cNvPr id="2050" name="Picture 2">
            <a:extLst>
              <a:ext uri="{FF2B5EF4-FFF2-40B4-BE49-F238E27FC236}">
                <a16:creationId xmlns:a16="http://schemas.microsoft.com/office/drawing/2014/main" id="{569491DF-216C-4D09-8CF8-30FD35B28E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263" y="0"/>
            <a:ext cx="74834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840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D191B-33E5-AE89-5C10-4FB9FE169F06}"/>
              </a:ext>
            </a:extLst>
          </p:cNvPr>
          <p:cNvSpPr>
            <a:spLocks noGrp="1"/>
          </p:cNvSpPr>
          <p:nvPr>
            <p:ph type="title"/>
          </p:nvPr>
        </p:nvSpPr>
        <p:spPr/>
        <p:txBody>
          <a:bodyPr/>
          <a:lstStyle/>
          <a:p>
            <a:r>
              <a:rPr lang="en-US" dirty="0"/>
              <a:t>LSTM  Architecture</a:t>
            </a:r>
          </a:p>
        </p:txBody>
      </p:sp>
      <p:pic>
        <p:nvPicPr>
          <p:cNvPr id="5" name="Picture 4">
            <a:extLst>
              <a:ext uri="{FF2B5EF4-FFF2-40B4-BE49-F238E27FC236}">
                <a16:creationId xmlns:a16="http://schemas.microsoft.com/office/drawing/2014/main" id="{1CF6B3AF-0F13-2D24-FD31-0F00C57AAD62}"/>
              </a:ext>
            </a:extLst>
          </p:cNvPr>
          <p:cNvPicPr>
            <a:picLocks noChangeAspect="1"/>
          </p:cNvPicPr>
          <p:nvPr/>
        </p:nvPicPr>
        <p:blipFill>
          <a:blip r:embed="rId2"/>
          <a:stretch>
            <a:fillRect/>
          </a:stretch>
        </p:blipFill>
        <p:spPr>
          <a:xfrm>
            <a:off x="4826450" y="939800"/>
            <a:ext cx="4317550" cy="3835050"/>
          </a:xfrm>
          <a:prstGeom prst="rect">
            <a:avLst/>
          </a:prstGeom>
        </p:spPr>
      </p:pic>
      <p:pic>
        <p:nvPicPr>
          <p:cNvPr id="8" name="Picture 7">
            <a:extLst>
              <a:ext uri="{FF2B5EF4-FFF2-40B4-BE49-F238E27FC236}">
                <a16:creationId xmlns:a16="http://schemas.microsoft.com/office/drawing/2014/main" id="{E4C8F7FC-3DDF-8A7E-0888-7F3B054CDE6E}"/>
              </a:ext>
            </a:extLst>
          </p:cNvPr>
          <p:cNvPicPr>
            <a:picLocks noChangeAspect="1"/>
          </p:cNvPicPr>
          <p:nvPr/>
        </p:nvPicPr>
        <p:blipFill>
          <a:blip r:embed="rId3"/>
          <a:stretch>
            <a:fillRect/>
          </a:stretch>
        </p:blipFill>
        <p:spPr>
          <a:xfrm>
            <a:off x="338964" y="1879851"/>
            <a:ext cx="4317550" cy="1955800"/>
          </a:xfrm>
          <a:prstGeom prst="rect">
            <a:avLst/>
          </a:prstGeom>
        </p:spPr>
      </p:pic>
    </p:spTree>
    <p:extLst>
      <p:ext uri="{BB962C8B-B14F-4D97-AF65-F5344CB8AC3E}">
        <p14:creationId xmlns:p14="http://schemas.microsoft.com/office/powerpoint/2010/main" val="1557264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A92F-1473-0D7D-4638-B5178477B11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8D39740-A46A-BF1A-8EC7-E7605DCCCC5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6F2CC19-DBC8-E43C-8342-E7315B621BB7}"/>
              </a:ext>
            </a:extLst>
          </p:cNvPr>
          <p:cNvPicPr>
            <a:picLocks noChangeAspect="1"/>
          </p:cNvPicPr>
          <p:nvPr/>
        </p:nvPicPr>
        <p:blipFill>
          <a:blip r:embed="rId2"/>
          <a:stretch>
            <a:fillRect/>
          </a:stretch>
        </p:blipFill>
        <p:spPr>
          <a:xfrm>
            <a:off x="807600" y="156444"/>
            <a:ext cx="7772400" cy="4830611"/>
          </a:xfrm>
          <a:prstGeom prst="rect">
            <a:avLst/>
          </a:prstGeom>
        </p:spPr>
      </p:pic>
    </p:spTree>
    <p:extLst>
      <p:ext uri="{BB962C8B-B14F-4D97-AF65-F5344CB8AC3E}">
        <p14:creationId xmlns:p14="http://schemas.microsoft.com/office/powerpoint/2010/main" val="2838299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4F67-3516-BE2A-3233-06AEE18DEC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137B7E2-9109-397C-D3A9-D4C5D4929591}"/>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609FF750-8C2A-5237-E798-BDEF83CBAB2F}"/>
              </a:ext>
            </a:extLst>
          </p:cNvPr>
          <p:cNvPicPr>
            <a:picLocks noChangeAspect="1"/>
          </p:cNvPicPr>
          <p:nvPr/>
        </p:nvPicPr>
        <p:blipFill>
          <a:blip r:embed="rId3"/>
          <a:stretch>
            <a:fillRect/>
          </a:stretch>
        </p:blipFill>
        <p:spPr>
          <a:xfrm>
            <a:off x="908783" y="0"/>
            <a:ext cx="7326433" cy="5143500"/>
          </a:xfrm>
          <a:prstGeom prst="rect">
            <a:avLst/>
          </a:prstGeom>
        </p:spPr>
      </p:pic>
    </p:spTree>
    <p:extLst>
      <p:ext uri="{BB962C8B-B14F-4D97-AF65-F5344CB8AC3E}">
        <p14:creationId xmlns:p14="http://schemas.microsoft.com/office/powerpoint/2010/main" val="3619811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99A1-FAB9-1CBB-42BD-ADF66B2BEA85}"/>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ADB424FC-6410-7320-FB2B-1E1F967137FB}"/>
              </a:ext>
            </a:extLst>
          </p:cNvPr>
          <p:cNvSpPr>
            <a:spLocks noGrp="1"/>
          </p:cNvSpPr>
          <p:nvPr>
            <p:ph type="body" idx="1"/>
          </p:nvPr>
        </p:nvSpPr>
        <p:spPr>
          <a:xfrm>
            <a:off x="1297500" y="1016000"/>
            <a:ext cx="7038900" cy="3462750"/>
          </a:xfrm>
        </p:spPr>
        <p:txBody>
          <a:bodyPr/>
          <a:lstStyle/>
          <a:p>
            <a:r>
              <a:rPr lang="en-US" dirty="0"/>
              <a:t>Future work will focus on leveraging </a:t>
            </a:r>
            <a:r>
              <a:rPr lang="en-US" b="1" dirty="0"/>
              <a:t>larger and more diverse annotated CSV datasets</a:t>
            </a:r>
            <a:r>
              <a:rPr lang="en-US" dirty="0"/>
              <a:t> to enhance model generalization and robustness. Expanding the dataset will provide a richer feature space and reduce biases that arise from limited or imbalanced data. Incorporating additional features or metadata, such as patient demographics or clinical outcomes, could offer a more holistic approach to classification. Moreover, integrating advanced architectures like transformers, which excel at handling sequential and tabular data, may lead to significant improvements in the accuracy and interpretability of results.</a:t>
            </a:r>
          </a:p>
          <a:p>
            <a:r>
              <a:rPr lang="en-US" dirty="0"/>
              <a:t>Optimization efforts will include </a:t>
            </a:r>
            <a:r>
              <a:rPr lang="en-US" b="1" dirty="0"/>
              <a:t>hyperparameter tuning</a:t>
            </a:r>
            <a:r>
              <a:rPr lang="en-US" dirty="0"/>
              <a:t> to identify optimal configurations for learning rates, activation functions, and network parameters tailored for tabular data. The implementation of </a:t>
            </a:r>
            <a:r>
              <a:rPr lang="en-US" b="1" dirty="0"/>
              <a:t>ensemble learning</a:t>
            </a:r>
            <a:r>
              <a:rPr lang="en-US" dirty="0"/>
              <a:t> techniques, combining predictions from multiple models such as CNN, LSTM, and ANN, could further enhance performance by exploiting the strengths of each approach. Additionally, exploring feature engineering and feature selection methods will ensure that the most relevant information is utilized, paving the way for more accurate and scalable solutions for cervical cancer classification.</a:t>
            </a:r>
          </a:p>
        </p:txBody>
      </p:sp>
    </p:spTree>
    <p:extLst>
      <p:ext uri="{BB962C8B-B14F-4D97-AF65-F5344CB8AC3E}">
        <p14:creationId xmlns:p14="http://schemas.microsoft.com/office/powerpoint/2010/main" val="275032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a:spLocks noGrp="1"/>
          </p:cNvSpPr>
          <p:nvPr>
            <p:ph type="body" idx="1"/>
          </p:nvPr>
        </p:nvSpPr>
        <p:spPr>
          <a:xfrm>
            <a:off x="1109900" y="484000"/>
            <a:ext cx="4366875" cy="150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5000" dirty="0">
                <a:solidFill>
                  <a:schemeClr val="accent2"/>
                </a:solidFill>
                <a:latin typeface="Montserrat"/>
                <a:ea typeface="Montserrat"/>
                <a:cs typeface="Montserrat"/>
                <a:sym typeface="Montserrat"/>
              </a:rPr>
              <a:t>4th</a:t>
            </a:r>
            <a:r>
              <a:rPr lang="en-GB" sz="3700" dirty="0">
                <a:solidFill>
                  <a:schemeClr val="accent2"/>
                </a:solidFill>
                <a:latin typeface="Montserrat"/>
                <a:ea typeface="Montserrat"/>
                <a:cs typeface="Montserrat"/>
                <a:sym typeface="Montserrat"/>
              </a:rPr>
              <a:t> most common cancer  </a:t>
            </a:r>
            <a:endParaRPr sz="2400" dirty="0">
              <a:solidFill>
                <a:srgbClr val="FFFFFF"/>
              </a:solidFill>
            </a:endParaRPr>
          </a:p>
          <a:p>
            <a:pPr marL="457200" lvl="0" indent="0" algn="l" rtl="0">
              <a:spcBef>
                <a:spcPts val="0"/>
              </a:spcBef>
              <a:spcAft>
                <a:spcPts val="0"/>
              </a:spcAft>
              <a:buNone/>
            </a:pPr>
            <a:endParaRPr sz="2400" dirty="0">
              <a:solidFill>
                <a:srgbClr val="FFFFFF"/>
              </a:solidFill>
            </a:endParaRPr>
          </a:p>
          <a:p>
            <a:pPr marL="457200" lvl="0" indent="0" algn="l" rtl="0">
              <a:spcBef>
                <a:spcPts val="1600"/>
              </a:spcBef>
              <a:spcAft>
                <a:spcPts val="1600"/>
              </a:spcAft>
              <a:buNone/>
            </a:pPr>
            <a:r>
              <a:rPr lang="en-GB" sz="2400" dirty="0">
                <a:solidFill>
                  <a:srgbClr val="FFFFFF"/>
                </a:solidFill>
              </a:rPr>
              <a:t> </a:t>
            </a:r>
            <a:endParaRPr sz="2400" dirty="0">
              <a:solidFill>
                <a:srgbClr val="FFFFFF"/>
              </a:solidFill>
            </a:endParaRPr>
          </a:p>
        </p:txBody>
      </p:sp>
      <p:pic>
        <p:nvPicPr>
          <p:cNvPr id="200" name="Google Shape;200;p20"/>
          <p:cNvPicPr preferRelativeResize="0"/>
          <p:nvPr/>
        </p:nvPicPr>
        <p:blipFill>
          <a:blip r:embed="rId3">
            <a:alphaModFix/>
          </a:blip>
          <a:stretch>
            <a:fillRect/>
          </a:stretch>
        </p:blipFill>
        <p:spPr>
          <a:xfrm>
            <a:off x="3487500" y="1989100"/>
            <a:ext cx="5561074" cy="2968225"/>
          </a:xfrm>
          <a:prstGeom prst="rect">
            <a:avLst/>
          </a:prstGeom>
          <a:noFill/>
          <a:ln>
            <a:noFill/>
          </a:ln>
        </p:spPr>
      </p:pic>
      <p:sp>
        <p:nvSpPr>
          <p:cNvPr id="201" name="Google Shape;201;p20"/>
          <p:cNvSpPr txBox="1">
            <a:spLocks noGrp="1"/>
          </p:cNvSpPr>
          <p:nvPr>
            <p:ph type="body" idx="1"/>
          </p:nvPr>
        </p:nvSpPr>
        <p:spPr>
          <a:xfrm>
            <a:off x="5565125" y="398300"/>
            <a:ext cx="3779700" cy="150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5000" dirty="0">
                <a:solidFill>
                  <a:schemeClr val="accent2"/>
                </a:solidFill>
                <a:latin typeface="Montserrat"/>
                <a:ea typeface="Montserrat"/>
                <a:cs typeface="Montserrat"/>
                <a:sym typeface="Montserrat"/>
              </a:rPr>
              <a:t>90%</a:t>
            </a:r>
            <a:r>
              <a:rPr lang="en-GB" sz="3700" dirty="0">
                <a:solidFill>
                  <a:schemeClr val="accent2"/>
                </a:solidFill>
                <a:latin typeface="Montserrat"/>
                <a:ea typeface="Montserrat"/>
                <a:cs typeface="Montserrat"/>
                <a:sym typeface="Montserrat"/>
              </a:rPr>
              <a:t> preventable</a:t>
            </a:r>
            <a:r>
              <a:rPr lang="en-GB" sz="2500" dirty="0">
                <a:solidFill>
                  <a:srgbClr val="CACACA"/>
                </a:solidFill>
                <a:latin typeface="Montserrat"/>
                <a:ea typeface="Montserrat"/>
                <a:cs typeface="Montserrat"/>
                <a:sym typeface="Montserrat"/>
              </a:rPr>
              <a:t> </a:t>
            </a:r>
            <a:endParaRPr sz="2400" dirty="0">
              <a:solidFill>
                <a:srgbClr val="FFFFFF"/>
              </a:solidFill>
            </a:endParaRPr>
          </a:p>
          <a:p>
            <a:pPr marL="457200" lvl="0" indent="0" algn="l" rtl="0">
              <a:spcBef>
                <a:spcPts val="0"/>
              </a:spcBef>
              <a:spcAft>
                <a:spcPts val="0"/>
              </a:spcAft>
              <a:buNone/>
            </a:pPr>
            <a:endParaRPr sz="2400" dirty="0">
              <a:solidFill>
                <a:srgbClr val="FFFFFF"/>
              </a:solidFill>
            </a:endParaRPr>
          </a:p>
          <a:p>
            <a:pPr marL="457200" lvl="0" indent="0" algn="l" rtl="0">
              <a:spcBef>
                <a:spcPts val="1600"/>
              </a:spcBef>
              <a:spcAft>
                <a:spcPts val="1600"/>
              </a:spcAft>
              <a:buNone/>
            </a:pPr>
            <a:r>
              <a:rPr lang="en-GB" sz="2400" dirty="0">
                <a:solidFill>
                  <a:srgbClr val="FFFFFF"/>
                </a:solidFill>
              </a:rPr>
              <a:t> </a:t>
            </a:r>
            <a:endParaRPr sz="2400" dirty="0">
              <a:solidFill>
                <a:srgbClr val="FFFFFF"/>
              </a:solidFill>
            </a:endParaRPr>
          </a:p>
        </p:txBody>
      </p:sp>
      <p:sp>
        <p:nvSpPr>
          <p:cNvPr id="202" name="Google Shape;202;p20"/>
          <p:cNvSpPr txBox="1">
            <a:spLocks noGrp="1"/>
          </p:cNvSpPr>
          <p:nvPr>
            <p:ph type="body" idx="1"/>
          </p:nvPr>
        </p:nvSpPr>
        <p:spPr>
          <a:xfrm>
            <a:off x="736850" y="2788225"/>
            <a:ext cx="2539200" cy="150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5000">
                <a:solidFill>
                  <a:schemeClr val="accent2"/>
                </a:solidFill>
                <a:latin typeface="Montserrat"/>
                <a:ea typeface="Montserrat"/>
                <a:cs typeface="Montserrat"/>
                <a:sym typeface="Montserrat"/>
              </a:rPr>
              <a:t>311 000</a:t>
            </a:r>
            <a:r>
              <a:rPr lang="en-GB" sz="3700">
                <a:solidFill>
                  <a:schemeClr val="accent2"/>
                </a:solidFill>
                <a:latin typeface="Montserrat"/>
                <a:ea typeface="Montserrat"/>
                <a:cs typeface="Montserrat"/>
                <a:sym typeface="Montserrat"/>
              </a:rPr>
              <a:t> </a:t>
            </a:r>
            <a:endParaRPr sz="3700">
              <a:solidFill>
                <a:schemeClr val="accent2"/>
              </a:solidFill>
              <a:latin typeface="Montserrat"/>
              <a:ea typeface="Montserrat"/>
              <a:cs typeface="Montserrat"/>
              <a:sym typeface="Montserrat"/>
            </a:endParaRPr>
          </a:p>
          <a:p>
            <a:pPr marL="0" lvl="0" indent="0" algn="l" rtl="0">
              <a:lnSpc>
                <a:spcPct val="100000"/>
              </a:lnSpc>
              <a:spcBef>
                <a:spcPts val="0"/>
              </a:spcBef>
              <a:spcAft>
                <a:spcPts val="0"/>
              </a:spcAft>
              <a:buNone/>
            </a:pPr>
            <a:r>
              <a:rPr lang="en-GB" sz="3700">
                <a:solidFill>
                  <a:schemeClr val="accent2"/>
                </a:solidFill>
                <a:latin typeface="Montserrat"/>
                <a:ea typeface="Montserrat"/>
                <a:cs typeface="Montserrat"/>
                <a:sym typeface="Montserrat"/>
              </a:rPr>
              <a:t>deaths in 2018</a:t>
            </a:r>
            <a:r>
              <a:rPr lang="en-GB" sz="2500">
                <a:solidFill>
                  <a:srgbClr val="5B0F00"/>
                </a:solidFill>
                <a:latin typeface="Montserrat"/>
                <a:ea typeface="Montserrat"/>
                <a:cs typeface="Montserrat"/>
                <a:sym typeface="Montserrat"/>
              </a:rPr>
              <a:t> </a:t>
            </a:r>
            <a:r>
              <a:rPr lang="en-GB" sz="2500">
                <a:solidFill>
                  <a:srgbClr val="CACACA"/>
                </a:solidFill>
                <a:latin typeface="Montserrat"/>
                <a:ea typeface="Montserrat"/>
                <a:cs typeface="Montserrat"/>
                <a:sym typeface="Montserrat"/>
              </a:rPr>
              <a:t> </a:t>
            </a:r>
            <a:endParaRPr sz="2400">
              <a:solidFill>
                <a:srgbClr val="FFFFFF"/>
              </a:solidFill>
            </a:endParaRPr>
          </a:p>
          <a:p>
            <a:pPr marL="457200" lvl="0" indent="0" algn="l" rtl="0">
              <a:spcBef>
                <a:spcPts val="0"/>
              </a:spcBef>
              <a:spcAft>
                <a:spcPts val="0"/>
              </a:spcAft>
              <a:buNone/>
            </a:pPr>
            <a:endParaRPr sz="2400">
              <a:solidFill>
                <a:srgbClr val="FFFFFF"/>
              </a:solidFill>
            </a:endParaRPr>
          </a:p>
          <a:p>
            <a:pPr marL="457200" lvl="0" indent="0" algn="l" rtl="0">
              <a:spcBef>
                <a:spcPts val="1600"/>
              </a:spcBef>
              <a:spcAft>
                <a:spcPts val="1600"/>
              </a:spcAft>
              <a:buNone/>
            </a:pPr>
            <a:r>
              <a:rPr lang="en-GB" sz="2400">
                <a:solidFill>
                  <a:srgbClr val="FFFFFF"/>
                </a:solidFill>
              </a:rPr>
              <a:t> </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latin typeface="+mj-lt"/>
                <a:cs typeface="Arial" panose="020B0604020202020204" pitchFamily="34" charset="0"/>
              </a:rPr>
              <a:t>Introduction</a:t>
            </a:r>
            <a:r>
              <a:rPr lang="en-GB" sz="3200" dirty="0">
                <a:latin typeface="+mj-lt"/>
              </a:rPr>
              <a:t> </a:t>
            </a:r>
            <a:r>
              <a:rPr lang="en-GB" dirty="0">
                <a:latin typeface="+mj-lt"/>
              </a:rPr>
              <a:t> </a:t>
            </a:r>
            <a:endParaRPr dirty="0">
              <a:latin typeface="+mj-lt"/>
            </a:endParaRPr>
          </a:p>
        </p:txBody>
      </p:sp>
      <p:sp>
        <p:nvSpPr>
          <p:cNvPr id="4" name="TextBox 3">
            <a:extLst>
              <a:ext uri="{FF2B5EF4-FFF2-40B4-BE49-F238E27FC236}">
                <a16:creationId xmlns:a16="http://schemas.microsoft.com/office/drawing/2014/main" id="{6566D9D1-0289-96FE-F8B4-E65C5B7D3302}"/>
              </a:ext>
            </a:extLst>
          </p:cNvPr>
          <p:cNvSpPr txBox="1"/>
          <p:nvPr/>
        </p:nvSpPr>
        <p:spPr>
          <a:xfrm>
            <a:off x="1297500" y="1515979"/>
            <a:ext cx="6763658" cy="2893100"/>
          </a:xfrm>
          <a:prstGeom prst="rect">
            <a:avLst/>
          </a:prstGeom>
          <a:noFill/>
        </p:spPr>
        <p:txBody>
          <a:bodyPr wrap="square" rtlCol="0">
            <a:spAutoFit/>
          </a:bodyPr>
          <a:lstStyle/>
          <a:p>
            <a:pPr algn="just"/>
            <a:r>
              <a:rPr lang="en-US" dirty="0">
                <a:solidFill>
                  <a:schemeClr val="bg1"/>
                </a:solidFill>
              </a:rPr>
              <a:t>The field of medical diagnostics is witnessing a revolutionary shift with the integration of artificial intelligence (AI) and deep learning. Cervical cancer, the </a:t>
            </a:r>
            <a:r>
              <a:rPr lang="en-US" b="1" dirty="0">
                <a:solidFill>
                  <a:schemeClr val="bg1"/>
                </a:solidFill>
              </a:rPr>
              <a:t>4th most common cancer worldwide</a:t>
            </a:r>
            <a:r>
              <a:rPr lang="en-US" dirty="0">
                <a:solidFill>
                  <a:schemeClr val="bg1"/>
                </a:solidFill>
              </a:rPr>
              <a:t>, remains a significant health burden, particularly in low-resource regions. While conventional diagnostic techniques are often </a:t>
            </a:r>
            <a:r>
              <a:rPr lang="en-US" b="1" dirty="0">
                <a:solidFill>
                  <a:schemeClr val="bg1"/>
                </a:solidFill>
              </a:rPr>
              <a:t>time-consuming, error-prone, and resource-intensive</a:t>
            </a:r>
            <a:r>
              <a:rPr lang="en-US" dirty="0">
                <a:solidFill>
                  <a:schemeClr val="bg1"/>
                </a:solidFill>
              </a:rPr>
              <a:t>, deep learning models provide a promising alternative for accurate and efficient classification of medical images.</a:t>
            </a:r>
          </a:p>
          <a:p>
            <a:endParaRPr lang="en-US" dirty="0"/>
          </a:p>
          <a:p>
            <a:pPr algn="just"/>
            <a:r>
              <a:rPr lang="en-US" dirty="0">
                <a:solidFill>
                  <a:schemeClr val="bg1"/>
                </a:solidFill>
              </a:rPr>
              <a:t>This study aims to investigate the performance of </a:t>
            </a:r>
            <a:r>
              <a:rPr lang="en-US" b="1" dirty="0">
                <a:solidFill>
                  <a:schemeClr val="bg1"/>
                </a:solidFill>
              </a:rPr>
              <a:t>Convolutional Neural Networks (CNNs)</a:t>
            </a:r>
            <a:r>
              <a:rPr lang="en-US" dirty="0">
                <a:solidFill>
                  <a:schemeClr val="bg1"/>
                </a:solidFill>
              </a:rPr>
              <a:t>, a widely used architecture for image classification, and explore its transformation into </a:t>
            </a:r>
            <a:r>
              <a:rPr lang="en-US" b="1" dirty="0">
                <a:solidFill>
                  <a:schemeClr val="bg1"/>
                </a:solidFill>
              </a:rPr>
              <a:t>Long Short-Term Memory (LSTM)</a:t>
            </a:r>
            <a:r>
              <a:rPr lang="en-US" dirty="0">
                <a:solidFill>
                  <a:schemeClr val="bg1"/>
                </a:solidFill>
              </a:rPr>
              <a:t> and </a:t>
            </a:r>
            <a:r>
              <a:rPr lang="en-US" b="1" dirty="0">
                <a:solidFill>
                  <a:schemeClr val="bg1"/>
                </a:solidFill>
              </a:rPr>
              <a:t>Artificial Neural Networks (ANN)</a:t>
            </a:r>
            <a:r>
              <a:rPr lang="en-US" dirty="0">
                <a:solidFill>
                  <a:schemeClr val="bg1"/>
                </a:solidFill>
              </a:rPr>
              <a:t>. The primary goal is to evaluate how these modifications affect accuracy and overall model performance for cervical cancer classification.</a:t>
            </a:r>
          </a:p>
          <a:p>
            <a:endParaRPr lang="en-US"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1"/>
          <p:cNvSpPr txBox="1">
            <a:spLocks noGrp="1"/>
          </p:cNvSpPr>
          <p:nvPr>
            <p:ph type="body" idx="1"/>
          </p:nvPr>
        </p:nvSpPr>
        <p:spPr>
          <a:xfrm>
            <a:off x="1243350" y="377125"/>
            <a:ext cx="5405100" cy="18897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Clr>
                <a:schemeClr val="lt2"/>
              </a:buClr>
              <a:buSzPts val="2600"/>
              <a:buAutoNum type="arabicPeriod"/>
            </a:pPr>
            <a:r>
              <a:rPr lang="en-GB" sz="2600" b="1">
                <a:solidFill>
                  <a:schemeClr val="lt2"/>
                </a:solidFill>
              </a:rPr>
              <a:t>Lack of sexual health education</a:t>
            </a:r>
            <a:endParaRPr sz="2600" b="1">
              <a:solidFill>
                <a:schemeClr val="lt2"/>
              </a:solidFill>
            </a:endParaRPr>
          </a:p>
        </p:txBody>
      </p:sp>
      <p:pic>
        <p:nvPicPr>
          <p:cNvPr id="208" name="Google Shape;208;p21"/>
          <p:cNvPicPr preferRelativeResize="0"/>
          <p:nvPr/>
        </p:nvPicPr>
        <p:blipFill>
          <a:blip r:embed="rId3">
            <a:alphaModFix/>
          </a:blip>
          <a:stretch>
            <a:fillRect/>
          </a:stretch>
        </p:blipFill>
        <p:spPr>
          <a:xfrm>
            <a:off x="-12" y="2819400"/>
            <a:ext cx="9144002" cy="1812850"/>
          </a:xfrm>
          <a:prstGeom prst="rect">
            <a:avLst/>
          </a:prstGeom>
          <a:noFill/>
          <a:ln>
            <a:noFill/>
          </a:ln>
        </p:spPr>
      </p:pic>
      <p:pic>
        <p:nvPicPr>
          <p:cNvPr id="209" name="Google Shape;209;p21"/>
          <p:cNvPicPr preferRelativeResize="0"/>
          <p:nvPr/>
        </p:nvPicPr>
        <p:blipFill>
          <a:blip r:embed="rId4">
            <a:alphaModFix/>
          </a:blip>
          <a:stretch>
            <a:fillRect/>
          </a:stretch>
        </p:blipFill>
        <p:spPr>
          <a:xfrm>
            <a:off x="6390825" y="942400"/>
            <a:ext cx="2391224" cy="1324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2"/>
          <p:cNvSpPr txBox="1">
            <a:spLocks noGrp="1"/>
          </p:cNvSpPr>
          <p:nvPr>
            <p:ph type="body" idx="1"/>
          </p:nvPr>
        </p:nvSpPr>
        <p:spPr>
          <a:xfrm>
            <a:off x="1243350" y="377125"/>
            <a:ext cx="5405100" cy="18897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AutoNum type="arabicPeriod"/>
            </a:pPr>
            <a:r>
              <a:rPr lang="en-GB" sz="2600">
                <a:solidFill>
                  <a:srgbClr val="FFFFFF"/>
                </a:solidFill>
              </a:rPr>
              <a:t>Lack of sexual health education</a:t>
            </a:r>
            <a:endParaRPr sz="2600">
              <a:solidFill>
                <a:srgbClr val="FFFFFF"/>
              </a:solidFill>
            </a:endParaRPr>
          </a:p>
          <a:p>
            <a:pPr marL="457200" lvl="0" indent="-393700" algn="l" rtl="0">
              <a:spcBef>
                <a:spcPts val="0"/>
              </a:spcBef>
              <a:spcAft>
                <a:spcPts val="0"/>
              </a:spcAft>
              <a:buClr>
                <a:schemeClr val="lt2"/>
              </a:buClr>
              <a:buSzPts val="2600"/>
              <a:buAutoNum type="arabicPeriod"/>
            </a:pPr>
            <a:r>
              <a:rPr lang="en-GB" sz="2600" b="1">
                <a:solidFill>
                  <a:schemeClr val="lt2"/>
                </a:solidFill>
              </a:rPr>
              <a:t>No access to screening</a:t>
            </a:r>
            <a:endParaRPr sz="2600" b="1">
              <a:solidFill>
                <a:schemeClr val="lt2"/>
              </a:solidFill>
            </a:endParaRPr>
          </a:p>
        </p:txBody>
      </p:sp>
      <p:pic>
        <p:nvPicPr>
          <p:cNvPr id="215" name="Google Shape;215;p22"/>
          <p:cNvPicPr preferRelativeResize="0"/>
          <p:nvPr/>
        </p:nvPicPr>
        <p:blipFill>
          <a:blip r:embed="rId3">
            <a:alphaModFix/>
          </a:blip>
          <a:stretch>
            <a:fillRect/>
          </a:stretch>
        </p:blipFill>
        <p:spPr>
          <a:xfrm>
            <a:off x="-12" y="2819400"/>
            <a:ext cx="9144002" cy="1812850"/>
          </a:xfrm>
          <a:prstGeom prst="rect">
            <a:avLst/>
          </a:prstGeom>
          <a:noFill/>
          <a:ln>
            <a:noFill/>
          </a:ln>
        </p:spPr>
      </p:pic>
      <p:pic>
        <p:nvPicPr>
          <p:cNvPr id="216" name="Google Shape;216;p22"/>
          <p:cNvPicPr preferRelativeResize="0"/>
          <p:nvPr/>
        </p:nvPicPr>
        <p:blipFill>
          <a:blip r:embed="rId4">
            <a:alphaModFix/>
          </a:blip>
          <a:stretch>
            <a:fillRect/>
          </a:stretch>
        </p:blipFill>
        <p:spPr>
          <a:xfrm>
            <a:off x="6390825" y="942400"/>
            <a:ext cx="2391224" cy="1324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3"/>
          <p:cNvSpPr txBox="1">
            <a:spLocks noGrp="1"/>
          </p:cNvSpPr>
          <p:nvPr>
            <p:ph type="body" idx="1"/>
          </p:nvPr>
        </p:nvSpPr>
        <p:spPr>
          <a:xfrm>
            <a:off x="1243350" y="377125"/>
            <a:ext cx="5405100" cy="1889700"/>
          </a:xfrm>
          <a:prstGeom prst="rect">
            <a:avLst/>
          </a:prstGeom>
        </p:spPr>
        <p:txBody>
          <a:bodyPr spcFirstLastPara="1" wrap="square" lIns="91425" tIns="91425" rIns="91425" bIns="91425" anchor="t" anchorCtr="0">
            <a:noAutofit/>
          </a:bodyPr>
          <a:lstStyle/>
          <a:p>
            <a:pPr marL="457200" lvl="0" indent="-393700" algn="l" rtl="0">
              <a:spcBef>
                <a:spcPts val="0"/>
              </a:spcBef>
              <a:spcAft>
                <a:spcPts val="0"/>
              </a:spcAft>
              <a:buSzPts val="2600"/>
              <a:buAutoNum type="arabicPeriod"/>
            </a:pPr>
            <a:r>
              <a:rPr lang="en-GB" sz="2600" dirty="0">
                <a:solidFill>
                  <a:srgbClr val="FFFFFF"/>
                </a:solidFill>
              </a:rPr>
              <a:t>Lack of sexual health education</a:t>
            </a:r>
            <a:endParaRPr sz="2600" dirty="0">
              <a:solidFill>
                <a:srgbClr val="FFFFFF"/>
              </a:solidFill>
            </a:endParaRPr>
          </a:p>
          <a:p>
            <a:pPr marL="457200" lvl="0" indent="-393700" algn="l" rtl="0">
              <a:spcBef>
                <a:spcPts val="0"/>
              </a:spcBef>
              <a:spcAft>
                <a:spcPts val="0"/>
              </a:spcAft>
              <a:buSzPts val="2600"/>
              <a:buAutoNum type="arabicPeriod"/>
            </a:pPr>
            <a:r>
              <a:rPr lang="en-GB" sz="2600" dirty="0"/>
              <a:t>No access to screening</a:t>
            </a:r>
            <a:endParaRPr sz="2600" dirty="0"/>
          </a:p>
          <a:p>
            <a:pPr marL="457200" lvl="0" indent="-393700" algn="l" rtl="0">
              <a:spcBef>
                <a:spcPts val="0"/>
              </a:spcBef>
              <a:spcAft>
                <a:spcPts val="0"/>
              </a:spcAft>
              <a:buClr>
                <a:schemeClr val="lt2"/>
              </a:buClr>
              <a:buSzPts val="2600"/>
              <a:buAutoNum type="arabicPeriod"/>
            </a:pPr>
            <a:r>
              <a:rPr lang="en-GB" sz="2600" b="1" dirty="0">
                <a:solidFill>
                  <a:schemeClr val="lt2"/>
                </a:solidFill>
              </a:rPr>
              <a:t>Poorly customized treatment</a:t>
            </a:r>
            <a:endParaRPr sz="2600" b="1" dirty="0">
              <a:solidFill>
                <a:schemeClr val="lt2"/>
              </a:solidFill>
            </a:endParaRPr>
          </a:p>
        </p:txBody>
      </p:sp>
      <p:pic>
        <p:nvPicPr>
          <p:cNvPr id="222" name="Google Shape;222;p23"/>
          <p:cNvPicPr preferRelativeResize="0"/>
          <p:nvPr/>
        </p:nvPicPr>
        <p:blipFill>
          <a:blip r:embed="rId3">
            <a:alphaModFix/>
          </a:blip>
          <a:stretch>
            <a:fillRect/>
          </a:stretch>
        </p:blipFill>
        <p:spPr>
          <a:xfrm>
            <a:off x="-12" y="2819400"/>
            <a:ext cx="9144002" cy="1812850"/>
          </a:xfrm>
          <a:prstGeom prst="rect">
            <a:avLst/>
          </a:prstGeom>
          <a:noFill/>
          <a:ln>
            <a:noFill/>
          </a:ln>
        </p:spPr>
      </p:pic>
      <p:pic>
        <p:nvPicPr>
          <p:cNvPr id="223" name="Google Shape;223;p23"/>
          <p:cNvPicPr preferRelativeResize="0"/>
          <p:nvPr/>
        </p:nvPicPr>
        <p:blipFill>
          <a:blip r:embed="rId4">
            <a:alphaModFix/>
          </a:blip>
          <a:stretch>
            <a:fillRect/>
          </a:stretch>
        </p:blipFill>
        <p:spPr>
          <a:xfrm>
            <a:off x="6390825" y="942400"/>
            <a:ext cx="2391224" cy="1324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3" name="TextBox 2">
            <a:extLst>
              <a:ext uri="{FF2B5EF4-FFF2-40B4-BE49-F238E27FC236}">
                <a16:creationId xmlns:a16="http://schemas.microsoft.com/office/drawing/2014/main" id="{69CBC690-9232-E532-5F07-6904F7367681}"/>
              </a:ext>
            </a:extLst>
          </p:cNvPr>
          <p:cNvSpPr txBox="1"/>
          <p:nvPr/>
        </p:nvSpPr>
        <p:spPr>
          <a:xfrm>
            <a:off x="914400" y="1549400"/>
            <a:ext cx="7315200" cy="3108543"/>
          </a:xfrm>
          <a:prstGeom prst="rect">
            <a:avLst/>
          </a:prstGeom>
          <a:noFill/>
        </p:spPr>
        <p:txBody>
          <a:bodyPr wrap="square">
            <a:spAutoFit/>
          </a:bodyPr>
          <a:lstStyle/>
          <a:p>
            <a:r>
              <a:rPr lang="en-US" dirty="0">
                <a:solidFill>
                  <a:schemeClr val="bg1"/>
                </a:solidFill>
              </a:rPr>
              <a:t>Building upon the paper's CNN-based methodology, which achieved an accuracy of 98.26%, our goal is to push the classification accuracy beyond 99%. To achieve this, we independently implemented </a:t>
            </a:r>
            <a:r>
              <a:rPr lang="en-US" b="1" dirty="0">
                <a:solidFill>
                  <a:schemeClr val="bg1"/>
                </a:solidFill>
              </a:rPr>
              <a:t>LSTM</a:t>
            </a:r>
            <a:r>
              <a:rPr lang="en-US" dirty="0">
                <a:solidFill>
                  <a:schemeClr val="bg1"/>
                </a:solidFill>
              </a:rPr>
              <a:t> and </a:t>
            </a:r>
            <a:r>
              <a:rPr lang="en-US" b="1" dirty="0">
                <a:solidFill>
                  <a:schemeClr val="bg1"/>
                </a:solidFill>
              </a:rPr>
              <a:t>ANN</a:t>
            </a:r>
            <a:r>
              <a:rPr lang="en-US" dirty="0">
                <a:solidFill>
                  <a:schemeClr val="bg1"/>
                </a:solidFill>
              </a:rPr>
              <a:t> architectures, leveraging their unique strengths for medical image classification. LSTM was used to capture sequential dependencies from image tiles, enriching feature representation and enabling better temporal understanding. ANN, on the other hand, provided a lightweight yet powerful framework, using CNN-extracted features to perform precise and efficient classification.</a:t>
            </a:r>
          </a:p>
          <a:p>
            <a:endParaRPr lang="en-US" dirty="0">
              <a:solidFill>
                <a:schemeClr val="bg1"/>
              </a:solidFill>
            </a:endParaRPr>
          </a:p>
          <a:p>
            <a:r>
              <a:rPr lang="en-US" dirty="0">
                <a:solidFill>
                  <a:schemeClr val="bg1"/>
                </a:solidFill>
              </a:rPr>
              <a:t>In addition to exploring these architectures, we focused on fine-tuning hyperparameters and layers for each model to improve their generalization capabilities. We also applied advanced data augmentation techniques to expand the dataset's diversity and reduce overfitting risks. By independently evaluating LSTM and ANN alongside CNN, we aimed to identify the most effective approach for optimizing cervical cancer classification accuracy while addressing the limitations of existing methodologies.</a:t>
            </a:r>
          </a:p>
        </p:txBody>
      </p:sp>
      <p:sp>
        <p:nvSpPr>
          <p:cNvPr id="6" name="TextBox 5">
            <a:extLst>
              <a:ext uri="{FF2B5EF4-FFF2-40B4-BE49-F238E27FC236}">
                <a16:creationId xmlns:a16="http://schemas.microsoft.com/office/drawing/2014/main" id="{7316F4C7-E59A-00FB-8784-CB3785FD57B9}"/>
              </a:ext>
            </a:extLst>
          </p:cNvPr>
          <p:cNvSpPr txBox="1"/>
          <p:nvPr/>
        </p:nvSpPr>
        <p:spPr>
          <a:xfrm>
            <a:off x="1066800" y="385862"/>
            <a:ext cx="4572000" cy="584775"/>
          </a:xfrm>
          <a:prstGeom prst="rect">
            <a:avLst/>
          </a:prstGeom>
          <a:noFill/>
        </p:spPr>
        <p:txBody>
          <a:bodyPr wrap="square">
            <a:spAutoFit/>
          </a:bodyPr>
          <a:lstStyle/>
          <a:p>
            <a:r>
              <a:rPr lang="en-GB" sz="3200" dirty="0">
                <a:solidFill>
                  <a:schemeClr val="bg1"/>
                </a:solidFill>
                <a:latin typeface="+mj-lt"/>
              </a:rPr>
              <a:t>Problem Statement</a:t>
            </a:r>
            <a:r>
              <a:rPr lang="en-GB" sz="1400" dirty="0">
                <a:latin typeface="+mj-lt"/>
              </a:rPr>
              <a:t> </a:t>
            </a:r>
            <a:endParaRPr lang="en-US"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74AC-9773-5A57-3951-6F0EFAD9A0B2}"/>
              </a:ext>
            </a:extLst>
          </p:cNvPr>
          <p:cNvSpPr>
            <a:spLocks noGrp="1"/>
          </p:cNvSpPr>
          <p:nvPr>
            <p:ph type="title"/>
          </p:nvPr>
        </p:nvSpPr>
        <p:spPr/>
        <p:txBody>
          <a:bodyPr/>
          <a:lstStyle/>
          <a:p>
            <a:r>
              <a:rPr lang="en-US" sz="3400" dirty="0">
                <a:latin typeface="+mj-lt"/>
              </a:rPr>
              <a:t>Review of Paper</a:t>
            </a:r>
          </a:p>
        </p:txBody>
      </p:sp>
      <p:sp>
        <p:nvSpPr>
          <p:cNvPr id="3" name="Text Placeholder 2">
            <a:extLst>
              <a:ext uri="{FF2B5EF4-FFF2-40B4-BE49-F238E27FC236}">
                <a16:creationId xmlns:a16="http://schemas.microsoft.com/office/drawing/2014/main" id="{320B83D7-CDE5-1F46-6118-B5642F443913}"/>
              </a:ext>
            </a:extLst>
          </p:cNvPr>
          <p:cNvSpPr>
            <a:spLocks noGrp="1"/>
          </p:cNvSpPr>
          <p:nvPr>
            <p:ph type="body" idx="1"/>
          </p:nvPr>
        </p:nvSpPr>
        <p:spPr>
          <a:xfrm>
            <a:off x="1297500" y="1307850"/>
            <a:ext cx="7038900" cy="2911200"/>
          </a:xfrm>
        </p:spPr>
        <p:txBody>
          <a:bodyPr/>
          <a:lstStyle/>
          <a:p>
            <a:pPr marL="146050" indent="0" algn="just">
              <a:buNone/>
            </a:pPr>
            <a:r>
              <a:rPr lang="en-US" dirty="0"/>
              <a:t>In their experiment, all images were resized to </a:t>
            </a:r>
            <a:r>
              <a:rPr lang="en-US" b="1" dirty="0"/>
              <a:t>224 x 224</a:t>
            </a:r>
            <a:r>
              <a:rPr lang="en-US" dirty="0"/>
              <a:t> pixels and split into three sets: </a:t>
            </a:r>
            <a:r>
              <a:rPr lang="en-US" b="1" dirty="0"/>
              <a:t>70% for training</a:t>
            </a:r>
            <a:r>
              <a:rPr lang="en-US" dirty="0"/>
              <a:t>, </a:t>
            </a:r>
            <a:r>
              <a:rPr lang="en-US" b="1" dirty="0"/>
              <a:t>10% for validation</a:t>
            </a:r>
            <a:r>
              <a:rPr lang="en-US" dirty="0"/>
              <a:t>, and </a:t>
            </a:r>
            <a:r>
              <a:rPr lang="en-US" b="1" dirty="0"/>
              <a:t>20% for evaluation</a:t>
            </a:r>
            <a:r>
              <a:rPr lang="en-US" dirty="0"/>
              <a:t>. Initially, features were extracted and stored from the </a:t>
            </a:r>
            <a:r>
              <a:rPr lang="en-US" b="1" dirty="0"/>
              <a:t>last convolutional layer (7 x 7 x 512)</a:t>
            </a:r>
            <a:r>
              <a:rPr lang="en-US" dirty="0"/>
              <a:t> of the VGG-16 architecture. These deep learning-derived features were then utilized in a fine-tuned VGG-16 classifier, which achieved an accuracy of </a:t>
            </a:r>
            <a:r>
              <a:rPr lang="en-US" b="1" dirty="0"/>
              <a:t>97%</a:t>
            </a:r>
            <a:r>
              <a:rPr lang="en-US" dirty="0"/>
              <a:t>. This process laid the foundation for optimizing the model's performance on the cervical cancer classification task.</a:t>
            </a:r>
          </a:p>
          <a:p>
            <a:pPr marL="146050" indent="0">
              <a:buNone/>
            </a:pPr>
            <a:endParaRPr lang="en-US" dirty="0"/>
          </a:p>
          <a:p>
            <a:pPr marL="146050" indent="0" algn="just">
              <a:buNone/>
            </a:pPr>
            <a:r>
              <a:rPr lang="en-US" dirty="0"/>
              <a:t>During the fine-tuning phase, the first four convolutional blocks of the VGG-16 model were frozen, while the last convolutional block and fully connected layers were redefined. The model was trained using </a:t>
            </a:r>
            <a:r>
              <a:rPr lang="en-US" b="1" dirty="0"/>
              <a:t>Stochastic Gradient Descent (SGD)</a:t>
            </a:r>
            <a:r>
              <a:rPr lang="en-US" dirty="0"/>
              <a:t> as the optimizer and </a:t>
            </a:r>
            <a:r>
              <a:rPr lang="en-US" b="1" dirty="0"/>
              <a:t>binary cross-entropy</a:t>
            </a:r>
            <a:r>
              <a:rPr lang="en-US" dirty="0"/>
              <a:t> as the loss function. Training was conducted for a total of </a:t>
            </a:r>
            <a:r>
              <a:rPr lang="en-US" b="1" dirty="0"/>
              <a:t>30 epochs</a:t>
            </a:r>
            <a:r>
              <a:rPr lang="en-US" dirty="0"/>
              <a:t> with an initial learning rate of </a:t>
            </a:r>
            <a:r>
              <a:rPr lang="en-US" b="1" dirty="0"/>
              <a:t>0.0001</a:t>
            </a:r>
            <a:r>
              <a:rPr lang="en-US" dirty="0"/>
              <a:t> and a batch size of </a:t>
            </a:r>
            <a:r>
              <a:rPr lang="en-US" b="1" dirty="0"/>
              <a:t>16</a:t>
            </a:r>
            <a:r>
              <a:rPr lang="en-US" dirty="0"/>
              <a:t>. This strategic fine-tuning enabled the model to effectively learn and adapt to the dataset, achieving high accuracy and robust performance.</a:t>
            </a:r>
          </a:p>
        </p:txBody>
      </p:sp>
    </p:spTree>
    <p:extLst>
      <p:ext uri="{BB962C8B-B14F-4D97-AF65-F5344CB8AC3E}">
        <p14:creationId xmlns:p14="http://schemas.microsoft.com/office/powerpoint/2010/main" val="1093004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3" name="Picture 2">
            <a:extLst>
              <a:ext uri="{FF2B5EF4-FFF2-40B4-BE49-F238E27FC236}">
                <a16:creationId xmlns:a16="http://schemas.microsoft.com/office/drawing/2014/main" id="{6A7FE95F-579F-AB96-EEB3-D4B13176D64E}"/>
              </a:ext>
            </a:extLst>
          </p:cNvPr>
          <p:cNvPicPr>
            <a:picLocks noChangeAspect="1"/>
          </p:cNvPicPr>
          <p:nvPr/>
        </p:nvPicPr>
        <p:blipFill>
          <a:blip r:embed="rId3"/>
          <a:stretch>
            <a:fillRect/>
          </a:stretch>
        </p:blipFill>
        <p:spPr>
          <a:xfrm>
            <a:off x="1136650" y="658390"/>
            <a:ext cx="3435350" cy="3826719"/>
          </a:xfrm>
          <a:prstGeom prst="rect">
            <a:avLst/>
          </a:prstGeom>
        </p:spPr>
      </p:pic>
      <p:pic>
        <p:nvPicPr>
          <p:cNvPr id="4" name="Picture 3">
            <a:extLst>
              <a:ext uri="{FF2B5EF4-FFF2-40B4-BE49-F238E27FC236}">
                <a16:creationId xmlns:a16="http://schemas.microsoft.com/office/drawing/2014/main" id="{B95B56BF-B32F-5F6B-B756-27129CF5AF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54601" y="658390"/>
            <a:ext cx="3594100" cy="1568450"/>
          </a:xfrm>
          <a:prstGeom prst="rect">
            <a:avLst/>
          </a:prstGeom>
          <a:noFill/>
          <a:ln>
            <a:noFill/>
          </a:ln>
        </p:spPr>
      </p:pic>
      <p:pic>
        <p:nvPicPr>
          <p:cNvPr id="6" name="Picture 5">
            <a:extLst>
              <a:ext uri="{FF2B5EF4-FFF2-40B4-BE49-F238E27FC236}">
                <a16:creationId xmlns:a16="http://schemas.microsoft.com/office/drawing/2014/main" id="{CAD2095E-D47F-4CE4-BDA2-C34697E2B5B7}"/>
              </a:ext>
            </a:extLst>
          </p:cNvPr>
          <p:cNvPicPr>
            <a:picLocks noChangeAspect="1"/>
          </p:cNvPicPr>
          <p:nvPr/>
        </p:nvPicPr>
        <p:blipFill>
          <a:blip r:embed="rId5"/>
          <a:stretch>
            <a:fillRect/>
          </a:stretch>
        </p:blipFill>
        <p:spPr>
          <a:xfrm>
            <a:off x="5054601" y="3060700"/>
            <a:ext cx="3594100" cy="800100"/>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1505</Words>
  <Application>Microsoft Macintosh PowerPoint</Application>
  <PresentationFormat>On-screen Show (16:9)</PresentationFormat>
  <Paragraphs>89</Paragraphs>
  <Slides>18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Cambria</vt:lpstr>
      <vt:lpstr>Times New Roman</vt:lpstr>
      <vt:lpstr>Montserrat</vt:lpstr>
      <vt:lpstr>Roboto</vt:lpstr>
      <vt:lpstr>Lato</vt:lpstr>
      <vt:lpstr>Focus</vt:lpstr>
      <vt:lpstr>Cervical Cancer Classification using Neural Networks</vt:lpstr>
      <vt:lpstr>PowerPoint Presentation</vt:lpstr>
      <vt:lpstr>Introduction  </vt:lpstr>
      <vt:lpstr>PowerPoint Presentation</vt:lpstr>
      <vt:lpstr>PowerPoint Presentation</vt:lpstr>
      <vt:lpstr>PowerPoint Presentation</vt:lpstr>
      <vt:lpstr>PowerPoint Presentation</vt:lpstr>
      <vt:lpstr>Review of Paper</vt:lpstr>
      <vt:lpstr>PowerPoint Presentation</vt:lpstr>
      <vt:lpstr>Dataset</vt:lpstr>
      <vt:lpstr>PowerPoint Presentation</vt:lpstr>
      <vt:lpstr>ANN Architecture </vt:lpstr>
      <vt:lpstr>PowerPoint Presentation</vt:lpstr>
      <vt:lpstr>PowerPoint Presentation</vt:lpstr>
      <vt:lpstr>LSTM  Architecture</vt:lpstr>
      <vt:lpstr>PowerPoint Presentation</vt:lpstr>
      <vt:lpstr>PowerPoint Presentation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 AI </dc:title>
  <cp:lastModifiedBy>Naman Rajani</cp:lastModifiedBy>
  <cp:revision>6</cp:revision>
  <dcterms:modified xsi:type="dcterms:W3CDTF">2024-12-03T05:19:52Z</dcterms:modified>
</cp:coreProperties>
</file>